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55"/>
  </p:notesMasterIdLst>
  <p:sldIdLst>
    <p:sldId id="7899" r:id="rId2"/>
    <p:sldId id="9426" r:id="rId3"/>
    <p:sldId id="9428" r:id="rId4"/>
    <p:sldId id="9431" r:id="rId5"/>
    <p:sldId id="9430" r:id="rId6"/>
    <p:sldId id="9425" r:id="rId7"/>
    <p:sldId id="9435" r:id="rId8"/>
    <p:sldId id="9436" r:id="rId9"/>
    <p:sldId id="9438" r:id="rId10"/>
    <p:sldId id="9440" r:id="rId11"/>
    <p:sldId id="9439" r:id="rId12"/>
    <p:sldId id="9441" r:id="rId13"/>
    <p:sldId id="9442" r:id="rId14"/>
    <p:sldId id="9444" r:id="rId15"/>
    <p:sldId id="9443" r:id="rId16"/>
    <p:sldId id="9445" r:id="rId17"/>
    <p:sldId id="9447" r:id="rId18"/>
    <p:sldId id="9448" r:id="rId19"/>
    <p:sldId id="9446" r:id="rId20"/>
    <p:sldId id="9451" r:id="rId21"/>
    <p:sldId id="9449" r:id="rId22"/>
    <p:sldId id="9453" r:id="rId23"/>
    <p:sldId id="9454" r:id="rId24"/>
    <p:sldId id="9456" r:id="rId25"/>
    <p:sldId id="9433" r:id="rId26"/>
    <p:sldId id="9457" r:id="rId27"/>
    <p:sldId id="9486" r:id="rId28"/>
    <p:sldId id="9427" r:id="rId29"/>
    <p:sldId id="9458" r:id="rId30"/>
    <p:sldId id="9459" r:id="rId31"/>
    <p:sldId id="9464" r:id="rId32"/>
    <p:sldId id="9463" r:id="rId33"/>
    <p:sldId id="9465" r:id="rId34"/>
    <p:sldId id="9466" r:id="rId35"/>
    <p:sldId id="9467" r:id="rId36"/>
    <p:sldId id="9468" r:id="rId37"/>
    <p:sldId id="9469" r:id="rId38"/>
    <p:sldId id="9470" r:id="rId39"/>
    <p:sldId id="9472" r:id="rId40"/>
    <p:sldId id="9473" r:id="rId41"/>
    <p:sldId id="9476" r:id="rId42"/>
    <p:sldId id="9474" r:id="rId43"/>
    <p:sldId id="9475" r:id="rId44"/>
    <p:sldId id="9477" r:id="rId45"/>
    <p:sldId id="9455" r:id="rId46"/>
    <p:sldId id="9479" r:id="rId47"/>
    <p:sldId id="9480" r:id="rId48"/>
    <p:sldId id="9481" r:id="rId49"/>
    <p:sldId id="9483" r:id="rId50"/>
    <p:sldId id="9482" r:id="rId51"/>
    <p:sldId id="9484" r:id="rId52"/>
    <p:sldId id="9485" r:id="rId53"/>
    <p:sldId id="9429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B0B"/>
    <a:srgbClr val="1D2C12"/>
    <a:srgbClr val="B0D46A"/>
    <a:srgbClr val="B1D35C"/>
    <a:srgbClr val="074E05"/>
    <a:srgbClr val="AEE542"/>
    <a:srgbClr val="81B537"/>
    <a:srgbClr val="227E97"/>
    <a:srgbClr val="A53A23"/>
    <a:srgbClr val="5C1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647" autoAdjust="0"/>
    <p:restoredTop sz="94624" autoAdjust="0"/>
  </p:normalViewPr>
  <p:slideViewPr>
    <p:cSldViewPr>
      <p:cViewPr varScale="1">
        <p:scale>
          <a:sx n="92" d="100"/>
          <a:sy n="92" d="100"/>
        </p:scale>
        <p:origin x="12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F373F-C92F-45EE-A349-5106FABBB52C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F6F0B-DBB2-4731-9E5A-3C5F1189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1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2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5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8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1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7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9D8D-B742-4BC2-9D97-CC41363FED81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C64BC-A7DF-4448-894A-776EB02E5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6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3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g"/><Relationship Id="rId4" Type="http://schemas.openxmlformats.org/officeDocument/2006/relationships/image" Target="../media/image3.jp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g"/><Relationship Id="rId4" Type="http://schemas.openxmlformats.org/officeDocument/2006/relationships/image" Target="../media/image3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3.jp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1028566" y="1214933"/>
            <a:ext cx="7086868" cy="442813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Six Secrets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the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Christian</a:t>
            </a:r>
            <a:r>
              <a:rPr lang="en-US" sz="11500" b="1" dirty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22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71465" y="3277551"/>
            <a:ext cx="4624558" cy="3416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Eternal Life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 </a:t>
            </a:r>
            <a:r>
              <a:rPr lang="en-US" sz="80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61257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30964" y="4370158"/>
            <a:ext cx="3856001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856258" y="4418990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1465" y="3277551"/>
            <a:ext cx="4624558" cy="3416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Eternal Life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 </a:t>
            </a:r>
            <a:r>
              <a:rPr lang="en-US" sz="80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126264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53158" y="3397326"/>
            <a:ext cx="4278730" cy="344709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Physical Body </a:t>
            </a: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Remains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Same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565261" y="4542634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1465" y="3277551"/>
            <a:ext cx="4624558" cy="344709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Inward Being</a:t>
            </a:r>
          </a:p>
          <a:p>
            <a:pPr algn="ctr">
              <a:lnSpc>
                <a:spcPct val="90000"/>
              </a:lnSpc>
            </a:pPr>
            <a:r>
              <a:rPr lang="en-US" sz="80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 Nature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Changes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175968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5399" y="3264244"/>
            <a:ext cx="3968393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300559" y="3290564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1465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4850" y="4327582"/>
            <a:ext cx="7734300" cy="230832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Effect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Completely Unresponsive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6424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5105399" y="3264244"/>
            <a:ext cx="3968393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4300393" y="3290564"/>
            <a:ext cx="575793" cy="827977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1465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6811" y="1889933"/>
            <a:ext cx="419557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Desires Good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4850" y="4327582"/>
            <a:ext cx="7734300" cy="230832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 Effect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Completely Unresponsive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1485" y="1888302"/>
            <a:ext cx="419557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Wages War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210427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920538"/>
            <a:ext cx="8915400" cy="258532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willing is present in me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but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doing of the good is 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not.”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Romans 7:18b)</a:t>
            </a:r>
            <a:endParaRPr lang="en-US" sz="6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405651583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759443"/>
            <a:ext cx="8915400" cy="493442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5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“For I delight in the law of God according to the inward man. </a:t>
            </a:r>
            <a:r>
              <a:rPr lang="en-US" sz="58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But</a:t>
            </a:r>
            <a:r>
              <a:rPr lang="en-US" sz="5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5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 see another law in my members, warring against the law of my mind, and bringing me into captivity to the law of sin which is in my members</a:t>
            </a:r>
            <a:r>
              <a:rPr lang="en-US" sz="5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(Romans 7:22)</a:t>
            </a:r>
            <a:endParaRPr lang="en-US" sz="5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373360461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2" name="TextBox 11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756" y="1837365"/>
            <a:ext cx="8915400" cy="269227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“O </a:t>
            </a:r>
            <a:r>
              <a:rPr lang="en-US" sz="62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wretched man that I am! Who will deliver me from this body of death</a:t>
            </a:r>
            <a:r>
              <a:rPr lang="en-US" sz="62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?” (Romans 7:24)</a:t>
            </a:r>
            <a:endParaRPr lang="en-US" sz="62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640" y="4192814"/>
            <a:ext cx="2857500" cy="2143125"/>
          </a:xfrm>
          <a:prstGeom prst="rect">
            <a:avLst/>
          </a:prstGeom>
          <a:effectLst>
            <a:softEdge rad="254000"/>
          </a:effectLst>
        </p:spPr>
      </p:pic>
    </p:spTree>
    <p:extLst>
      <p:ext uri="{BB962C8B-B14F-4D97-AF65-F5344CB8AC3E}">
        <p14:creationId xmlns:p14="http://schemas.microsoft.com/office/powerpoint/2010/main" val="24847791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3178" y="3257254"/>
            <a:ext cx="3968393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Frustration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7561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  <p:sp>
        <p:nvSpPr>
          <p:cNvPr id="3" name="Plus 2"/>
          <p:cNvSpPr/>
          <p:nvPr/>
        </p:nvSpPr>
        <p:spPr>
          <a:xfrm>
            <a:off x="1950344" y="4307706"/>
            <a:ext cx="1066800" cy="1029102"/>
          </a:xfrm>
          <a:prstGeom prst="math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3879" y="5527356"/>
            <a:ext cx="3968393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 Effort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Equal 3"/>
          <p:cNvSpPr/>
          <p:nvPr/>
        </p:nvSpPr>
        <p:spPr>
          <a:xfrm>
            <a:off x="4112579" y="3373265"/>
            <a:ext cx="990599" cy="811573"/>
          </a:xfrm>
          <a:prstGeom prst="mathEqua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6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65806"/>
            <a:ext cx="8915400" cy="194591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Spirit is life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of righteousness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(Romans 8:10b)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</p:spTree>
    <p:extLst>
      <p:ext uri="{BB962C8B-B14F-4D97-AF65-F5344CB8AC3E}">
        <p14:creationId xmlns:p14="http://schemas.microsoft.com/office/powerpoint/2010/main" val="42930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435556" y="2286000"/>
            <a:ext cx="8305800" cy="189744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38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Introduction</a:t>
            </a:r>
            <a:endParaRPr lang="en-US" sz="115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371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4055349"/>
            <a:ext cx="89154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“Now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anyone does not have the Spirit of Christ, he is not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His.” (Romans 8:9b)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2821" y="1827848"/>
            <a:ext cx="6891270" cy="212365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Everyone who believes possess the Spirit</a:t>
            </a:r>
          </a:p>
        </p:txBody>
      </p:sp>
    </p:spTree>
    <p:extLst>
      <p:ext uri="{BB962C8B-B14F-4D97-AF65-F5344CB8AC3E}">
        <p14:creationId xmlns:p14="http://schemas.microsoft.com/office/powerpoint/2010/main" val="335141087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2377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5844" y="4503915"/>
            <a:ext cx="4495800" cy="104644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Righteousness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810" y="5474670"/>
            <a:ext cx="302386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Spirit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2" name="Down Arrow 21"/>
          <p:cNvSpPr/>
          <p:nvPr/>
        </p:nvSpPr>
        <p:spPr>
          <a:xfrm rot="16200000">
            <a:off x="4443748" y="3299978"/>
            <a:ext cx="575793" cy="809148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257800" y="3264244"/>
            <a:ext cx="351233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296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3" name="TextBox 12"/>
          <p:cNvSpPr txBox="1"/>
          <p:nvPr/>
        </p:nvSpPr>
        <p:spPr>
          <a:xfrm>
            <a:off x="130756" y="1837365"/>
            <a:ext cx="8915400" cy="510139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the Spirit of Him who raised Jesus from the dead dwells in you, He who raised Christ from the dead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will also give life to your mortal bodies </a:t>
            </a:r>
            <a:r>
              <a:rPr lang="en-US" sz="60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through His Spirit who dwells in you</a:t>
            </a:r>
            <a:r>
              <a:rPr lang="en-US" sz="6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.’ (Romans 7:11)</a:t>
            </a:r>
            <a:endParaRPr lang="en-US" sz="6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</p:spTree>
    <p:extLst>
      <p:ext uri="{BB962C8B-B14F-4D97-AF65-F5344CB8AC3E}">
        <p14:creationId xmlns:p14="http://schemas.microsoft.com/office/powerpoint/2010/main" val="69679550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2377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441151" y="42862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4712708" y="557157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28836" y="5397053"/>
            <a:ext cx="195345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844" y="4503915"/>
            <a:ext cx="4495800" cy="104644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Righteousness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57800" y="3264244"/>
            <a:ext cx="351233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1810" y="5474670"/>
            <a:ext cx="302386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Spirit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797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419100" y="914400"/>
            <a:ext cx="8305800" cy="1243417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800" b="1" dirty="0" smtClean="0">
                <a:ln w="28575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Christian Life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" y="2705573"/>
            <a:ext cx="8305800" cy="1243417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800" b="1" dirty="0" smtClean="0">
                <a:ln w="28575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Human Effort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" y="4526225"/>
            <a:ext cx="8305800" cy="1243417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800" b="1" dirty="0" smtClean="0">
                <a:ln w="28575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Supernatural Work</a:t>
            </a:r>
          </a:p>
        </p:txBody>
      </p:sp>
      <p:sp>
        <p:nvSpPr>
          <p:cNvPr id="2" name="Multiply 1"/>
          <p:cNvSpPr/>
          <p:nvPr/>
        </p:nvSpPr>
        <p:spPr>
          <a:xfrm>
            <a:off x="4114800" y="1730870"/>
            <a:ext cx="914400" cy="914400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284104" y="372169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7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397099" y="914400"/>
            <a:ext cx="8305800" cy="442813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 #1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074E05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Miracle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074E05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Resurrection </a:t>
            </a:r>
            <a:endParaRPr lang="en-US" sz="9600" b="1" dirty="0" smtClean="0">
              <a:ln w="28575">
                <a:solidFill>
                  <a:srgbClr val="074E05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536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200424" y="24638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2377" y="3264244"/>
            <a:ext cx="409139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441151" y="428627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4712708" y="5571575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28836" y="5397053"/>
            <a:ext cx="195345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844" y="4503915"/>
            <a:ext cx="4495800" cy="104644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Righteousness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57800" y="3264244"/>
            <a:ext cx="351233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1810" y="5474670"/>
            <a:ext cx="302386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Spirit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0294" y="5459281"/>
            <a:ext cx="195345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How?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045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0756" y="2435053"/>
            <a:ext cx="8915400" cy="1729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115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2 Corinthians 3:18</a:t>
            </a:r>
            <a:endParaRPr lang="en-US" sz="115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</p:spTree>
    <p:extLst>
      <p:ext uri="{BB962C8B-B14F-4D97-AF65-F5344CB8AC3E}">
        <p14:creationId xmlns:p14="http://schemas.microsoft.com/office/powerpoint/2010/main" val="152015140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1549597"/>
            <a:ext cx="8915400" cy="560230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400" b="1" dirty="0" smtClean="0">
                <a:ln w="19050">
                  <a:solidFill>
                    <a:srgbClr val="074E05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“But </a:t>
            </a:r>
            <a:r>
              <a:rPr lang="en-US" sz="6400" b="1" dirty="0">
                <a:ln w="19050">
                  <a:solidFill>
                    <a:srgbClr val="074E05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all, with unveiled face, beholding as in a mirror the glory of the Lord, are being transformed into the same image from glory to glory, just as from the Lord, the Spirit</a:t>
            </a:r>
            <a:r>
              <a:rPr lang="en-US" sz="6400" b="1" dirty="0" smtClean="0">
                <a:ln w="19050">
                  <a:solidFill>
                    <a:srgbClr val="074E05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(2 Corinthians 3:18)</a:t>
            </a:r>
            <a:endParaRPr lang="en-US" sz="6400" b="1" dirty="0">
              <a:ln w="19050">
                <a:solidFill>
                  <a:srgbClr val="074E05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</p:spTree>
    <p:extLst>
      <p:ext uri="{BB962C8B-B14F-4D97-AF65-F5344CB8AC3E}">
        <p14:creationId xmlns:p14="http://schemas.microsoft.com/office/powerpoint/2010/main" val="186260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 rot="16200000">
            <a:off x="4284104" y="2631643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121B0B"/>
                </a:solidFill>
              </a:ln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5057412" y="468589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121B0B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5523050"/>
            <a:ext cx="5029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45309" y="2490534"/>
            <a:ext cx="3512335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0508" y="2521311"/>
            <a:ext cx="302386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Spirit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4709" y="3619105"/>
            <a:ext cx="4314582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His Power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" name="Down Arrow 15"/>
          <p:cNvSpPr/>
          <p:nvPr/>
        </p:nvSpPr>
        <p:spPr>
          <a:xfrm rot="10800000">
            <a:off x="7267212" y="425383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121B0B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831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533400" y="631278"/>
            <a:ext cx="8305800" cy="557075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Question ?</a:t>
            </a:r>
          </a:p>
          <a:p>
            <a:pPr algn="ctr">
              <a:lnSpc>
                <a:spcPct val="80000"/>
              </a:lnSpc>
            </a:pPr>
            <a:r>
              <a:rPr lang="en-US" sz="110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How does the Christian live the Christian life?</a:t>
            </a:r>
          </a:p>
        </p:txBody>
      </p:sp>
    </p:spTree>
    <p:extLst>
      <p:ext uri="{BB962C8B-B14F-4D97-AF65-F5344CB8AC3E}">
        <p14:creationId xmlns:p14="http://schemas.microsoft.com/office/powerpoint/2010/main" val="333130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 rot="16200000">
            <a:off x="4284104" y="2631643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121B0B"/>
                </a:solidFill>
              </a:ln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7267212" y="425383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121B0B"/>
                </a:solidFill>
              </a:ln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057412" y="4685898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121B0B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5523050"/>
            <a:ext cx="5029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99927" y="2493844"/>
            <a:ext cx="37067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Come Alive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0508" y="2521311"/>
            <a:ext cx="302386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Spirit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4709" y="3619105"/>
            <a:ext cx="4314582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His Power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234" y="5499974"/>
            <a:ext cx="240588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2717896" y="5783692"/>
            <a:ext cx="965007" cy="48463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44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156" y="2886879"/>
            <a:ext cx="86106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“When we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all, with unveiled face,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 in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mirror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glory of the Lord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,” (3:18a)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56549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0" y="2903840"/>
            <a:ext cx="2819400" cy="335642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978082"/>
            <a:ext cx="1889617" cy="1415632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13278961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0" y="2903840"/>
            <a:ext cx="2819400" cy="335642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978082"/>
            <a:ext cx="1889617" cy="1415632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617" y="3978082"/>
            <a:ext cx="1581955" cy="1022998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2150077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279" y="-24685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C00000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Scriptures</a:t>
            </a:r>
            <a:endParaRPr lang="en-US" sz="8000" b="1" dirty="0">
              <a:ln w="19050">
                <a:solidFill>
                  <a:srgbClr val="C00000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" y="2918869"/>
            <a:ext cx="8610600" cy="194591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“these Scriptures… are they which testify of Me” (John 5:39)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85544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279" y="-24685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C00000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Scriptures</a:t>
            </a:r>
            <a:endParaRPr lang="en-US" sz="8000" b="1" dirty="0">
              <a:ln w="19050">
                <a:solidFill>
                  <a:srgbClr val="C00000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311" y="2918869"/>
            <a:ext cx="8839379" cy="374871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“beginning with Moses and all the prophets he explained to them all the Scriptures the things concerning Himself” (Luke 24:37)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4385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0" y="2903840"/>
            <a:ext cx="2819400" cy="335642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978082"/>
            <a:ext cx="1889617" cy="1415632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617" y="3978082"/>
            <a:ext cx="1581955" cy="1022998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8036640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156" y="2886879"/>
            <a:ext cx="86106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“When we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all,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 unveiled face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see in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mirror the glory of the Lord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,”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69184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 Unveiled Face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6853" y="5780417"/>
            <a:ext cx="4090294" cy="10318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Exodus 34:29-35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3" y="2802079"/>
            <a:ext cx="2466975" cy="2857500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16835069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 Unveiled Face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3878" y="2884038"/>
            <a:ext cx="70866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Complete Openness and Exposure to the Word and the Lord of Glory.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67845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435556" y="304800"/>
            <a:ext cx="8305800" cy="6235553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Answer</a:t>
            </a:r>
          </a:p>
          <a:p>
            <a:pPr algn="ctr">
              <a:lnSpc>
                <a:spcPct val="80000"/>
              </a:lnSpc>
            </a:pPr>
            <a:r>
              <a:rPr lang="en-US" sz="96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Working Hard</a:t>
            </a:r>
          </a:p>
          <a:p>
            <a:pPr algn="ctr">
              <a:lnSpc>
                <a:spcPct val="80000"/>
              </a:lnSpc>
            </a:pPr>
            <a:r>
              <a:rPr lang="en-US" sz="9600" b="1" dirty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Will </a:t>
            </a:r>
            <a:r>
              <a:rPr lang="en-US" sz="96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Power</a:t>
            </a:r>
          </a:p>
          <a:p>
            <a:pPr algn="ctr">
              <a:lnSpc>
                <a:spcPct val="80000"/>
              </a:lnSpc>
            </a:pPr>
            <a:r>
              <a:rPr lang="en-US" sz="96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Dedication</a:t>
            </a:r>
          </a:p>
          <a:p>
            <a:pPr algn="ctr">
              <a:lnSpc>
                <a:spcPct val="80000"/>
              </a:lnSpc>
            </a:pPr>
            <a:r>
              <a:rPr lang="en-US" sz="96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Total Surrender</a:t>
            </a:r>
          </a:p>
        </p:txBody>
      </p:sp>
    </p:spTree>
    <p:extLst>
      <p:ext uri="{BB962C8B-B14F-4D97-AF65-F5344CB8AC3E}">
        <p14:creationId xmlns:p14="http://schemas.microsoft.com/office/powerpoint/2010/main" val="773186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2884038"/>
            <a:ext cx="8610600" cy="377411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Israel’s mind were blinded; a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veil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remains </a:t>
            </a:r>
            <a:r>
              <a:rPr lang="en-US" sz="6600" b="1" dirty="0" err="1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unlifted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the reading of the Old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Testament” (2 Corinthians 3:13-16)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Down Arrow 10"/>
          <p:cNvSpPr/>
          <p:nvPr/>
        </p:nvSpPr>
        <p:spPr>
          <a:xfrm rot="16200000">
            <a:off x="4284104" y="1780000"/>
            <a:ext cx="575793" cy="77233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18648" y="1680300"/>
            <a:ext cx="30480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Unbelief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6788" y="1648122"/>
            <a:ext cx="3581400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Veiled Face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08764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1653224"/>
            <a:ext cx="3858188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Veiled Face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Down Arrow 10"/>
          <p:cNvSpPr/>
          <p:nvPr/>
        </p:nvSpPr>
        <p:spPr>
          <a:xfrm rot="16200000">
            <a:off x="4284104" y="1780000"/>
            <a:ext cx="575793" cy="77233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18648" y="1680300"/>
            <a:ext cx="30480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Unbelief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986" y="3194083"/>
            <a:ext cx="4220028" cy="2723222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500966" y="3505200"/>
            <a:ext cx="914400" cy="381000"/>
          </a:xfrm>
          <a:prstGeom prst="roundRect">
            <a:avLst/>
          </a:prstGeom>
          <a:solidFill>
            <a:schemeClr val="dk1">
              <a:alpha val="94000"/>
            </a:schemeClr>
          </a:solidFill>
          <a:effectLst>
            <a:softEdge rad="8890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10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1640468"/>
            <a:ext cx="4729566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Veil Removed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Down Arrow 10"/>
          <p:cNvSpPr/>
          <p:nvPr/>
        </p:nvSpPr>
        <p:spPr>
          <a:xfrm rot="5400000">
            <a:off x="5056435" y="1767537"/>
            <a:ext cx="575793" cy="772331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00914" y="1675983"/>
            <a:ext cx="30480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Faith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986" y="3194083"/>
            <a:ext cx="4220028" cy="272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670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 Unveiled Face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36" y="2871574"/>
            <a:ext cx="4628527" cy="219456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1" name="TextBox 10"/>
          <p:cNvSpPr txBox="1"/>
          <p:nvPr/>
        </p:nvSpPr>
        <p:spPr>
          <a:xfrm>
            <a:off x="762000" y="549360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96934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Our Unveiled Face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111" y="3044690"/>
            <a:ext cx="8686800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 which I now live in the flesh I live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faith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the Son of God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,” (Galatians 2:20)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93754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46440" y="274361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03060" y="1598458"/>
            <a:ext cx="350023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Body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785" y="1581340"/>
            <a:ext cx="5371276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</p:txBody>
      </p:sp>
    </p:spTree>
    <p:extLst>
      <p:ext uri="{BB962C8B-B14F-4D97-AF65-F5344CB8AC3E}">
        <p14:creationId xmlns:p14="http://schemas.microsoft.com/office/powerpoint/2010/main" val="297240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46440" y="274361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92721" y="1596389"/>
            <a:ext cx="1828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1785" y="1581340"/>
            <a:ext cx="5371276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</p:txBody>
      </p:sp>
    </p:spTree>
    <p:extLst>
      <p:ext uri="{BB962C8B-B14F-4D97-AF65-F5344CB8AC3E}">
        <p14:creationId xmlns:p14="http://schemas.microsoft.com/office/powerpoint/2010/main" val="300771159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178" y="2886879"/>
            <a:ext cx="8403644" cy="2860014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“are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being transformed into the same image 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from glory to glory</a:t>
            </a:r>
            <a:r>
              <a:rPr lang="en-US" sz="66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66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(3:18b)</a:t>
            </a:r>
            <a:endParaRPr lang="en-US" sz="66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10034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1650" y="2893906"/>
            <a:ext cx="5600700" cy="344709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Immediate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Automatic</a:t>
            </a:r>
          </a:p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Can be Regressive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44856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7456" y="2962281"/>
            <a:ext cx="8382000" cy="2123658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From one stage of transformation to another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1856" y="5093404"/>
            <a:ext cx="655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“from glory to glory”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212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114300" y="2022402"/>
            <a:ext cx="8839200" cy="5595378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Christians inhabits a spiritually dead body</a:t>
            </a:r>
          </a:p>
          <a:p>
            <a:pPr algn="ctr">
              <a:lnSpc>
                <a:spcPct val="80000"/>
              </a:lnSpc>
            </a:pP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113266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806" y="3027783"/>
            <a:ext cx="8877300" cy="310854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Goal</a:t>
            </a: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is increasing conformity to the likeness of God’s Son Jesus Christ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94424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3878" y="1640468"/>
            <a:ext cx="7176244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 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156" y="2971374"/>
            <a:ext cx="8610600" cy="2002087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“just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as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the Spirit 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the Lord</a:t>
            </a: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</a:t>
            </a:r>
            <a:r>
              <a:rPr lang="en-US" sz="6800" b="1" dirty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68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(3:18c)</a:t>
            </a:r>
            <a:endParaRPr lang="en-US" sz="68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53804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2" name="Down Arrow 1"/>
          <p:cNvSpPr/>
          <p:nvPr/>
        </p:nvSpPr>
        <p:spPr>
          <a:xfrm>
            <a:off x="2146440" y="2743617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5086" y="3165532"/>
            <a:ext cx="3564547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78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Power</a:t>
            </a:r>
            <a:endParaRPr lang="en-US" sz="78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902" y="1641903"/>
            <a:ext cx="5380897" cy="1200329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Faith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Solution</a:t>
            </a:r>
          </a:p>
        </p:txBody>
      </p:sp>
      <p:sp>
        <p:nvSpPr>
          <p:cNvPr id="18" name="Down Arrow 17"/>
          <p:cNvSpPr/>
          <p:nvPr/>
        </p:nvSpPr>
        <p:spPr>
          <a:xfrm rot="10800000">
            <a:off x="6619225" y="4038660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6200000">
            <a:off x="3707019" y="4810094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92721" y="1596389"/>
            <a:ext cx="18288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</a:t>
            </a:r>
            <a:endParaRPr lang="en-US" sz="80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7713" y="4897862"/>
            <a:ext cx="5029200" cy="1908215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Transformation</a:t>
            </a:r>
          </a:p>
          <a:p>
            <a:pPr algn="ctr">
              <a:lnSpc>
                <a:spcPct val="70000"/>
              </a:lnSpc>
            </a:pPr>
            <a:r>
              <a:rPr lang="en-US" sz="8000" b="1" dirty="0" smtClean="0">
                <a:ln w="19050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Process</a:t>
            </a:r>
            <a:endParaRPr lang="en-US" sz="8000" b="1" dirty="0">
              <a:ln w="19050">
                <a:solidFill>
                  <a:srgbClr val="121B0B"/>
                </a:solidFill>
              </a:ln>
              <a:solidFill>
                <a:srgbClr val="FFC000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1" y="3766070"/>
            <a:ext cx="2146846" cy="2555769"/>
          </a:xfrm>
          <a:prstGeom prst="rect">
            <a:avLst/>
          </a:prstGeom>
          <a:effectLst>
            <a:outerShdw blurRad="241300" dist="241300" dir="3420000" algn="bl" rotWithShape="0">
              <a:prstClr val="black"/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537417" cy="1151777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60" y="4578911"/>
            <a:ext cx="1243573" cy="80417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5" name="Down Arrow 24"/>
          <p:cNvSpPr/>
          <p:nvPr/>
        </p:nvSpPr>
        <p:spPr>
          <a:xfrm rot="10800000">
            <a:off x="6605944" y="2395661"/>
            <a:ext cx="575793" cy="689409"/>
          </a:xfrm>
          <a:prstGeom prst="downArrow">
            <a:avLst/>
          </a:prstGeom>
          <a:solidFill>
            <a:schemeClr val="bg1"/>
          </a:solidFill>
          <a:ln>
            <a:solidFill>
              <a:srgbClr val="1D2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1" name="TextBox 10"/>
          <p:cNvSpPr txBox="1"/>
          <p:nvPr/>
        </p:nvSpPr>
        <p:spPr>
          <a:xfrm>
            <a:off x="397099" y="914400"/>
            <a:ext cx="8305800" cy="4428135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 #2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Miracle</a:t>
            </a:r>
          </a:p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Transformation </a:t>
            </a:r>
            <a:endParaRPr lang="en-US" sz="9600" b="1" dirty="0" smtClean="0">
              <a:ln w="28575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174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130756" y="2435053"/>
            <a:ext cx="8915400" cy="1729320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11500" b="1" dirty="0" smtClean="0">
                <a:ln w="19050">
                  <a:solidFill>
                    <a:srgbClr val="121B0B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Romans 8:10-11</a:t>
            </a:r>
            <a:endParaRPr lang="en-US" sz="11500" b="1" dirty="0">
              <a:ln w="19050">
                <a:solidFill>
                  <a:srgbClr val="121B0B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209765833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76200" y="1901223"/>
            <a:ext cx="8915400" cy="3083921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“If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Christ is in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body is dead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of sin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,..” (Romans 8:10a)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231077377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6" name="TextBox 5"/>
          <p:cNvSpPr txBox="1"/>
          <p:nvPr/>
        </p:nvSpPr>
        <p:spPr>
          <a:xfrm>
            <a:off x="76200" y="1704444"/>
            <a:ext cx="8915400" cy="5106013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just">
              <a:lnSpc>
                <a:spcPct val="90000"/>
              </a:lnSpc>
            </a:pP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“If you have believed in Christ, then Christ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now living in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you,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even though your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physical body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dead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spiritually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</a:t>
            </a:r>
            <a:r>
              <a:rPr lang="en-US" sz="7200" b="1" dirty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sin, </a:t>
            </a:r>
            <a:r>
              <a:rPr lang="en-US" sz="72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(Romans 8:10a)</a:t>
            </a:r>
            <a:endParaRPr lang="en-US" sz="7200" b="1" dirty="0">
              <a:ln w="19050">
                <a:solidFill>
                  <a:srgbClr val="1D2C12"/>
                </a:solidFill>
              </a:ln>
              <a:solidFill>
                <a:schemeClr val="bg1"/>
              </a:solidFill>
              <a:effectLst>
                <a:outerShdw blurRad="114300" dist="508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366966985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686"/>
            <a:ext cx="9176913" cy="6882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53897"/>
          <a:stretch/>
        </p:blipFill>
        <p:spPr>
          <a:xfrm>
            <a:off x="5867400" y="4164373"/>
            <a:ext cx="3309513" cy="2589783"/>
          </a:xfrm>
          <a:prstGeom prst="rect">
            <a:avLst/>
          </a:prstGeom>
          <a:effectLst>
            <a:softEdge rad="444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4685898"/>
            <a:ext cx="2971800" cy="2007973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15" name="TextBox 14"/>
          <p:cNvSpPr txBox="1"/>
          <p:nvPr/>
        </p:nvSpPr>
        <p:spPr>
          <a:xfrm>
            <a:off x="1112144" y="1544154"/>
            <a:ext cx="2743200" cy="1231106"/>
          </a:xfrm>
          <a:prstGeom prst="rect">
            <a:avLst/>
          </a:prstGeom>
          <a:solidFill>
            <a:srgbClr val="B1D35C">
              <a:alpha val="45000"/>
            </a:srgbClr>
          </a:solidFill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 smtClean="0">
                <a:ln w="19050">
                  <a:solidFill>
                    <a:srgbClr val="1D2C12"/>
                  </a:solidFill>
                </a:ln>
                <a:solidFill>
                  <a:schemeClr val="bg1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Believe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4600" y="269215"/>
            <a:ext cx="5847755" cy="1596591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wrap="square" rtlCol="0" anchor="t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>
              <a:lnSpc>
                <a:spcPct val="80000"/>
              </a:lnSpc>
            </a:pPr>
            <a:r>
              <a:rPr lang="en-US" sz="11500" b="1" dirty="0" smtClean="0">
                <a:ln w="28575">
                  <a:solidFill>
                    <a:srgbClr val="121B0B"/>
                  </a:solidFill>
                </a:ln>
                <a:solidFill>
                  <a:srgbClr val="FFC000"/>
                </a:solidFill>
                <a:effectLst>
                  <a:outerShdw blurRad="114300" dist="508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222576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91762</TotalTime>
  <Words>802</Words>
  <Application>Microsoft Office PowerPoint</Application>
  <PresentationFormat>On-screen Show (4:3)</PresentationFormat>
  <Paragraphs>191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Arabic Typesetting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Losey</dc:creator>
  <cp:lastModifiedBy>Ray Losey</cp:lastModifiedBy>
  <cp:revision>1955</cp:revision>
  <dcterms:created xsi:type="dcterms:W3CDTF">2010-02-05T17:09:41Z</dcterms:created>
  <dcterms:modified xsi:type="dcterms:W3CDTF">2020-07-28T14:32:34Z</dcterms:modified>
</cp:coreProperties>
</file>